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78" r:id="rId8"/>
    <p:sldId id="279" r:id="rId9"/>
    <p:sldId id="280" r:id="rId10"/>
    <p:sldId id="376" r:id="rId11"/>
    <p:sldId id="282" r:id="rId12"/>
    <p:sldId id="283" r:id="rId13"/>
    <p:sldId id="372" r:id="rId14"/>
    <p:sldId id="370" r:id="rId15"/>
    <p:sldId id="374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96"/>
    <p:restoredTop sz="94666"/>
  </p:normalViewPr>
  <p:slideViewPr>
    <p:cSldViewPr snapToGrid="0" snapToObjects="1">
      <p:cViewPr varScale="1">
        <p:scale>
          <a:sx n="75" d="100"/>
          <a:sy n="75" d="100"/>
        </p:scale>
        <p:origin x="2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83D42-F730-BC44-B0A2-4EF00110C9EA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19C3-0C29-894F-9633-3354D1429A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215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8CE17-3D06-D07C-51FF-EC4D985AE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F724D4-F6AC-69FA-A522-460913B78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67F4E-9994-2449-5B64-8AE33A130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3F59F4-AE5C-7A74-4D06-9E215400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166294-0B44-CC33-2DBA-414B72E3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914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CA7C5-DE0D-B171-EC3C-7D0F51FB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48E56B-47FC-31AB-8D9D-982CBF4B4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FEA4B0-EB8E-3442-E9F5-C8354090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6B4B40-811E-53F7-D531-B69ACC05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381E8C-B2B5-C749-0F1F-2F95D513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6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F953A3-0D2D-DEA7-44F9-D76DF69A9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70C04F-789E-7DA7-5A44-E2D6030F5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C72BC-A221-50C3-4AC3-E8A44F94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D68AB5-DD05-2679-8188-A75BF379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04301F-7E78-4109-39D4-2F784027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093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C6EF9-376F-32B2-E328-B0811BBC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64B8ED-4792-AB5D-5F94-0FA7C8F1A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597268-CECB-7D44-91CD-03AFE631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3DEC83-00B1-7443-458A-43420685B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C22021-A048-ABDB-A01F-CB7B447F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945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81F70-0C72-A1D6-7A4E-FE6DED66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629D4D-F9AC-61CA-6448-4010C030B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573979-F9DD-402A-9546-2686F73C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0EB0BE-C9B9-CBF3-4AFC-8904399E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A4D05B-C7BE-A9D5-0671-77FB02B6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18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7794F-1E1B-E0A3-9020-5AF1713E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46E33F-8FD7-C482-DB53-EE805373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40185E-8605-E20F-B5AF-D11DF3253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D3B76E-23DE-4520-8A4F-58251C64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8D4101-927A-7631-57DC-2F3AA12F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8F86D-6686-9F72-D2F6-72872146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123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4EA98-767D-0C38-117F-6B7C812F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C0B5-E017-05E5-C7AB-8EA0FEBE6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F3DBD-7D78-C19D-CC9F-083059BA4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12DB4FC-11D5-F4A0-F631-1905E730A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28B641F-F402-F2C4-E2D3-D7E682B58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E33894-62E3-436C-CADC-AF43E127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045782-6F9B-67E8-7DA2-E4AB76FB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FC2736-64E2-2BF4-9BC2-9FEC9CF7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29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C382C-CC7F-0859-B323-C6A4BEDEE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86CEDA-009C-D82A-70D3-2C602B67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3FB2BB-808F-7C02-0B77-1BA705B0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11AFB1-4933-7A6F-85DC-33579680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08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4F26B1-1F69-A579-7BE2-688A4C0BE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388AE2-1884-AF4C-52F2-52303F08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DCD1AA-5661-969D-A3DD-5342FFCA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215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EE084-D3F6-EE4E-8373-852A6C61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F68AF3-3D16-15A9-1044-8FF5568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B98FBC-EF1D-C4E5-E1B3-659FD4AE2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CD1AE0-C333-76D9-900C-E5BE1A54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A5E8B4-D28C-90EB-EF22-37796E6E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0F6549-A244-F5C8-0519-B30DC4F3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807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965EE-9F48-E92F-0D23-398DED54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E116C7-3685-76C7-4B2B-0B1273211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A1DF03-8041-7198-492A-CB446BFAE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798125-3724-434E-C853-10E6419B3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286F57-7280-CDEC-9096-AFFA4104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7BB665-32E7-EC6E-80DF-C8361ACC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362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98EA5D-B220-3044-8517-96354B04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35B76-4EDD-4FC5-C974-F4BACECC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67D97-236D-276A-3E23-02B397CDE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310A-7333-E449-AB55-39FDD8F25DBE}" type="datetimeFigureOut">
              <a:rPr lang="es-MX" smtClean="0"/>
              <a:t>13/03/2023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DA09B-08D8-2D7E-FD2F-AB098371C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C4F1BF-2F39-F3DF-6C6D-25D9C0F31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8D93A-16DD-644A-A4EB-2D5DFD3184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93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48E17-6C57-F03D-2ABD-A3218EBC19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Diapositiva de bienvenida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64F920-6476-390F-6EFF-C0261ABA0D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José Luis Galarza</a:t>
            </a:r>
          </a:p>
          <a:p>
            <a:r>
              <a:rPr lang="es-MX" dirty="0"/>
              <a:t>23 de mayo de 2022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F6B5FF-5095-D84F-94F9-D3AC1F8D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99" y="-9000"/>
            <a:ext cx="12262199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1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E3897B-8579-0047-B9DF-B257E64D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7" y="-1870"/>
            <a:ext cx="12249474" cy="6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9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5627A26A-6915-71B5-BA50-18E8D1DB60A8}"/>
              </a:ext>
            </a:extLst>
          </p:cNvPr>
          <p:cNvSpPr txBox="1"/>
          <p:nvPr/>
        </p:nvSpPr>
        <p:spPr>
          <a:xfrm>
            <a:off x="9201150" y="2963039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Acomodar estas imágenes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5D62EB60-0F69-1089-5043-472F7605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Iniciativas en Gobierno Abierto y Transparencia Proactiva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EC31AF-D612-2A46-AEF1-540629B5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8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E178B2-8AD3-C93D-8ECE-61323E2F41E7}"/>
              </a:ext>
            </a:extLst>
          </p:cNvPr>
          <p:cNvSpPr txBox="1"/>
          <p:nvPr/>
        </p:nvSpPr>
        <p:spPr>
          <a:xfrm>
            <a:off x="0" y="2782669"/>
            <a:ext cx="442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la imagen de la numeraria de la entidad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879E3C4-1ED4-26E2-62B4-D197A1D8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419" b="1" dirty="0"/>
              <a:t>Estatus de “Gobierno Abierto: Cocreación desde lo local”</a:t>
            </a:r>
            <a:br>
              <a:rPr lang="es-MX" dirty="0"/>
            </a:b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8095E7-BC36-3643-8B6F-2ABDF65C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ttps://micrositios.inai.org.mx/gobiernoabierto/wp-content/uploads/2019/01/Infografia-Durang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28882"/>
          <a:stretch/>
        </p:blipFill>
        <p:spPr bwMode="auto">
          <a:xfrm>
            <a:off x="1242204" y="120770"/>
            <a:ext cx="954081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60453" y="448574"/>
            <a:ext cx="574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Durango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90F84B-A263-2E46-AE4F-8890BAB1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0682"/>
            <a:ext cx="12192000" cy="68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ttps://micrositios.inai.org.mx/gobiernoabierto/wp-content/uploads/2019/01/Infografia-Veracruz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33757"/>
          <a:stretch/>
        </p:blipFill>
        <p:spPr bwMode="auto">
          <a:xfrm>
            <a:off x="3290252" y="1452562"/>
            <a:ext cx="5611495" cy="3952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97147" y="517585"/>
            <a:ext cx="408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Veracruz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C7B79F-F8B9-7D45-B9C1-66BCE450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228"/>
            <a:ext cx="12192000" cy="68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6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14399" y="258792"/>
            <a:ext cx="331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Campeche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612DE1-0918-8E45-B238-1BAB8AF69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4228"/>
            <a:ext cx="12191998" cy="68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4B6DB-DC5D-D6C9-73CD-038E19F8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419" b="1"/>
              <a:t>Gobierno Abierto en el estado de Baja California Sur</a:t>
            </a:r>
            <a:br>
              <a:rPr lang="es-MX"/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B2F97E-90AB-6444-A108-AA46CEC7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1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895E4-667F-AAF5-0CE3-E544FF69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/>
              <a:t>Plan Estatal de Desarrollo de Baja California Sur 2021-2027</a:t>
            </a:r>
            <a:r>
              <a:rPr lang="es-MX">
                <a:effectLst/>
              </a:rPr>
              <a:t> 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F2A07D-7325-9583-C331-AC76F1F63FA9}"/>
              </a:ext>
            </a:extLst>
          </p:cNvPr>
          <p:cNvSpPr txBox="1"/>
          <p:nvPr/>
        </p:nvSpPr>
        <p:spPr>
          <a:xfrm>
            <a:off x="4212767" y="6319171"/>
            <a:ext cx="331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Resaltar Eje V “Transparencia y rendición de cuentas”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60F9626-F636-B51F-229F-1A48C65BB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167" y="3016251"/>
            <a:ext cx="4954843" cy="132556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DAA97EC-EBD0-8917-158C-C68F3E2F228D}"/>
              </a:ext>
            </a:extLst>
          </p:cNvPr>
          <p:cNvSpPr txBox="1"/>
          <p:nvPr/>
        </p:nvSpPr>
        <p:spPr>
          <a:xfrm>
            <a:off x="7848283" y="4407162"/>
            <a:ext cx="299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dirty="0">
                <a:latin typeface="Arial" panose="020B0604020202020204" pitchFamily="34" charset="0"/>
              </a:rPr>
              <a:t>Aquí resaltar el eje IV “Democracia participativa para la gobernanza”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6259FB-AA70-3B45-985B-5F2557C3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8738" y="-1870"/>
            <a:ext cx="12249476" cy="6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4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F2D5-2FAB-AB44-02E0-679EE16E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 qué es importante?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5E76C3-1570-AA77-A1C0-B7126C8D43F0}"/>
              </a:ext>
            </a:extLst>
          </p:cNvPr>
          <p:cNvSpPr txBox="1"/>
          <p:nvPr/>
        </p:nvSpPr>
        <p:spPr>
          <a:xfrm>
            <a:off x="1540042" y="2475001"/>
            <a:ext cx="2430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imágenes de Municipio abierto, Congreso Abierto y Justicia Abierta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4E888F-688C-5741-880A-09E9B3DD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384" y="-1870"/>
            <a:ext cx="12236769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7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E451F0A-398F-0A40-8D73-5634358B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3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9C22F-DEEF-220F-1C6B-43A82852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Una reforma constitucional y una Ley general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E8D3F0-C27C-F17D-0534-E049734EE9A2}"/>
              </a:ext>
            </a:extLst>
          </p:cNvPr>
          <p:cNvSpPr txBox="1"/>
          <p:nvPr/>
        </p:nvSpPr>
        <p:spPr>
          <a:xfrm>
            <a:off x="838200" y="1690688"/>
            <a:ext cx="291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una imagen del Art. 6º constitucional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3054B1-7D4F-54A0-80FC-5E4F722410F4}"/>
              </a:ext>
            </a:extLst>
          </p:cNvPr>
          <p:cNvSpPr txBox="1"/>
          <p:nvPr/>
        </p:nvSpPr>
        <p:spPr>
          <a:xfrm rot="10800000" flipV="1">
            <a:off x="6735680" y="1690688"/>
            <a:ext cx="269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una imagen de la LGTAIP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7B76F5-6189-AAE7-6EDC-09694DFDCCE9}"/>
              </a:ext>
            </a:extLst>
          </p:cNvPr>
          <p:cNvSpPr txBox="1"/>
          <p:nvPr/>
        </p:nvSpPr>
        <p:spPr>
          <a:xfrm>
            <a:off x="1203158" y="3922296"/>
            <a:ext cx="170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una imagen del Art 56 de la LGTAIP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B6040C-5978-996B-2AE2-BD4051EEF21D}"/>
              </a:ext>
            </a:extLst>
          </p:cNvPr>
          <p:cNvSpPr txBox="1"/>
          <p:nvPr/>
        </p:nvSpPr>
        <p:spPr>
          <a:xfrm>
            <a:off x="3521243" y="3920817"/>
            <a:ext cx="170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una imagen del Art57  de la LGTAIP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0D6811-F410-19EA-858E-AEF8318E50D3}"/>
              </a:ext>
            </a:extLst>
          </p:cNvPr>
          <p:cNvSpPr txBox="1"/>
          <p:nvPr/>
        </p:nvSpPr>
        <p:spPr>
          <a:xfrm>
            <a:off x="5839328" y="3922296"/>
            <a:ext cx="2097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Poner una imagen del Art58  de la LGTAIP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02B473-EF86-DC61-92AC-8B1CB9F97B92}"/>
              </a:ext>
            </a:extLst>
          </p:cNvPr>
          <p:cNvSpPr txBox="1"/>
          <p:nvPr/>
        </p:nvSpPr>
        <p:spPr>
          <a:xfrm>
            <a:off x="8477250" y="3920817"/>
            <a:ext cx="19070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Poner una imagen del Art59  de la LGTAIP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6F38D2-E88B-CE03-8191-CB14E26DB471}"/>
              </a:ext>
            </a:extLst>
          </p:cNvPr>
          <p:cNvSpPr txBox="1"/>
          <p:nvPr/>
        </p:nvSpPr>
        <p:spPr>
          <a:xfrm>
            <a:off x="5029200" y="5342021"/>
            <a:ext cx="170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Algo así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9D6FE36-DAA9-F247-9C37-D26076F2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5099" y="-5433"/>
            <a:ext cx="12262199" cy="68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35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EAF5E-B180-072A-3156-F475DC63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¿Qué podemos saber a partir de la Métrica de Gobierno Abierto?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426495-5EA0-BE48-8D0F-D0A3C36C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0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84957-0E41-3442-EA15-BB853CD4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Resultados Nacionales de la Métrica de Gobierno Abierto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3013C3-92F1-F84B-A793-3C2E5F24C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384" y="-1870"/>
            <a:ext cx="12236769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42E75-71ED-81A5-961E-DC8FDE1E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La Métrica de Gobierno Abierto y el estado de Baja California Sur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0E779C-5E52-2B47-9547-DED5B26EF1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1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61C8E-1204-6A03-74F2-169F311E2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Tribunal Superior de Justicia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CA56C7-2776-0B44-AE7B-5BBD2B041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384" y="-1870"/>
            <a:ext cx="12236769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2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49FB7-0DEC-C230-A810-142E8C7D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Secretaría de Educación Pública</a:t>
            </a:r>
            <a:br>
              <a:rPr lang="es-MX" dirty="0"/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159362-B5F8-E14A-B244-14EF874A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384" y="-1870"/>
            <a:ext cx="12236769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4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CABAD-FA4F-55C3-5BE7-156671E2A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Secretaría de Turismo, Economía y Sustentabilidad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C75BEC-BAF3-B44E-9367-AC86C568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5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0ACB5-BADF-2965-5D5C-E0E1A972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Universidad Autónoma de Baja California Sur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112E97-5064-6146-8126-73958096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0125C-F8FD-C406-40B3-E2AD1DCC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Diapositiva de despedida, gracias y datos  de José Luis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4A1E18-EAF4-7A46-A35C-D6AACEB0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384" y="-1870"/>
            <a:ext cx="12236769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1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5525A-AB23-B95C-F605-371450E7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 de Gobierno Abierto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1FED70-69C1-79C1-5DBF-4CEA960DBE12}"/>
              </a:ext>
            </a:extLst>
          </p:cNvPr>
          <p:cNvSpPr txBox="1"/>
          <p:nvPr/>
        </p:nvSpPr>
        <p:spPr>
          <a:xfrm>
            <a:off x="838200" y="2285999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la definición del Modelo de Gobierno Abierto:  </a:t>
            </a:r>
            <a:r>
              <a:rPr lang="es-419" i="1" dirty="0"/>
              <a:t>esquema de gestión y de producción de políticas públicas que se orienta a la atención y la solución colaborativa de los problemas públicos con base en colegiados plurales y, en cuyo trabajo, convergen la transparencia y la participación ciudadana como criterios básicos, en un ambiente de rendición de cuentas e innovación social.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94C4EF-7780-FA4B-8D28-A1688C83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5433"/>
            <a:ext cx="12249477" cy="68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6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C696C-3C39-9EF5-2BF0-B7C493EE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Transparencia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2636E6-C278-A2DC-41DD-FF91DBB57B66}"/>
              </a:ext>
            </a:extLst>
          </p:cNvPr>
          <p:cNvSpPr txBox="1"/>
          <p:nvPr/>
        </p:nvSpPr>
        <p:spPr>
          <a:xfrm>
            <a:off x="8614611" y="1371600"/>
            <a:ext cx="273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 imagen, adecuada al diseño de la presentación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EA7EAB-86FC-7947-9CDC-F367A378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7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7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E34DB-4772-FEB9-5D9C-AEE922C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Participación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940816-F224-979F-405F-73AFE3597346}"/>
              </a:ext>
            </a:extLst>
          </p:cNvPr>
          <p:cNvSpPr txBox="1"/>
          <p:nvPr/>
        </p:nvSpPr>
        <p:spPr>
          <a:xfrm>
            <a:off x="6096000" y="2478505"/>
            <a:ext cx="3890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esta imagen, adecuada al diseño de la presentación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6F51E5-3FF2-C34F-9998-14B9431E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7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0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CE171-C85A-31EA-FECD-FA6E175A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Mecanismos de participación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009E05-C975-19C2-9443-6C5E329C58AB}"/>
              </a:ext>
            </a:extLst>
          </p:cNvPr>
          <p:cNvSpPr txBox="1"/>
          <p:nvPr/>
        </p:nvSpPr>
        <p:spPr>
          <a:xfrm>
            <a:off x="1371600" y="2093494"/>
            <a:ext cx="9529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Informar: brindar al público información objetiva y balanceada.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Consultar: proveer al público retroalimentación sobre análisis realizados.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Involucrar: trabajar directamente con el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Colaborar: asociarse con el público en cada aspecto de las decisiones.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Empoderar: colocar la decisión final enn manos del público.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351DDC-355C-B546-8737-96A42005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B393CC-A051-4571-BD1D-D3DEB6BDA30D}"/>
              </a:ext>
            </a:extLst>
          </p:cNvPr>
          <p:cNvSpPr txBox="1"/>
          <p:nvPr/>
        </p:nvSpPr>
        <p:spPr>
          <a:xfrm>
            <a:off x="7916779" y="1588168"/>
            <a:ext cx="3224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Imagen similar a esta, acorde al diseño de esta nueva presentación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DFB786-3ED0-B444-97B0-3B36C1F432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0601AF-A517-FE70-B524-41FD453045DD}"/>
              </a:ext>
            </a:extLst>
          </p:cNvPr>
          <p:cNvSpPr txBox="1"/>
          <p:nvPr/>
        </p:nvSpPr>
        <p:spPr>
          <a:xfrm>
            <a:off x="1034716" y="1660358"/>
            <a:ext cx="2261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imagen del Modelo de Gobierno Abierto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2C2F1D-39DA-17F6-BD84-AC33CE7504D7}"/>
              </a:ext>
            </a:extLst>
          </p:cNvPr>
          <p:cNvSpPr txBox="1"/>
          <p:nvPr/>
        </p:nvSpPr>
        <p:spPr>
          <a:xfrm>
            <a:off x="4146884" y="1660358"/>
            <a:ext cx="2261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imagen de los Lineamientos para determinar catálogos y publicación de información de interés público.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CA6671-3C2E-2DF6-53CA-DC7A514728F9}"/>
              </a:ext>
            </a:extLst>
          </p:cNvPr>
          <p:cNvSpPr txBox="1"/>
          <p:nvPr/>
        </p:nvSpPr>
        <p:spPr>
          <a:xfrm>
            <a:off x="8173453" y="1590454"/>
            <a:ext cx="2261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Políticas de Gobierno Abierto y Transparencia Proactiva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A52BF1C-0E73-2715-CDD2-3CB4B45E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Otros esfuerzos en materia de Gobierno Abierto y Transparencia Proactiva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E175FB-C88F-8B40-BDC0-76C622F8B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5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D19357-4FD3-40C8-5208-B7F05E6281C4}"/>
              </a:ext>
            </a:extLst>
          </p:cNvPr>
          <p:cNvSpPr txBox="1"/>
          <p:nvPr/>
        </p:nvSpPr>
        <p:spPr>
          <a:xfrm>
            <a:off x="1997242" y="1852863"/>
            <a:ext cx="567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Poner cualquier imagen de la Alianza para el Gobierno Abierto en México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1214900-5AE6-EB6E-C1D6-CD7CD9CC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4to Plan de Acción de la AGA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E5DB45-13EC-554D-817D-0B473A0E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738" y="-1870"/>
            <a:ext cx="12249476" cy="6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4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440</Words>
  <Application>Microsoft Office PowerPoint</Application>
  <PresentationFormat>Panorámica</PresentationFormat>
  <Paragraphs>51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Diapositiva de bienvenida</vt:lpstr>
      <vt:lpstr>Una reforma constitucional y una Ley general</vt:lpstr>
      <vt:lpstr>Modelo de Gobierno Abierto </vt:lpstr>
      <vt:lpstr>Transparencia</vt:lpstr>
      <vt:lpstr>Participación</vt:lpstr>
      <vt:lpstr>Mecanismos de participación</vt:lpstr>
      <vt:lpstr>Presentación de PowerPoint</vt:lpstr>
      <vt:lpstr>Otros esfuerzos en materia de Gobierno Abierto y Transparencia Proactiva</vt:lpstr>
      <vt:lpstr>4to Plan de Acción de la AGA</vt:lpstr>
      <vt:lpstr>Presentación de PowerPoint</vt:lpstr>
      <vt:lpstr>Iniciativas en Gobierno Abierto y Transparencia Proactiva</vt:lpstr>
      <vt:lpstr>Estatus de “Gobierno Abierto: Cocreación desde lo local” </vt:lpstr>
      <vt:lpstr>Presentación de PowerPoint</vt:lpstr>
      <vt:lpstr>Presentación de PowerPoint</vt:lpstr>
      <vt:lpstr>Presentación de PowerPoint</vt:lpstr>
      <vt:lpstr>Gobierno Abierto en el estado de Baja California Sur </vt:lpstr>
      <vt:lpstr>Plan Estatal de Desarrollo de Baja California Sur 2021-2027 </vt:lpstr>
      <vt:lpstr>¿Por qué es importante?</vt:lpstr>
      <vt:lpstr>Presentación de PowerPoint</vt:lpstr>
      <vt:lpstr>¿Qué podemos saber a partir de la Métrica de Gobierno Abierto? </vt:lpstr>
      <vt:lpstr>Resultados Nacionales de la Métrica de Gobierno Abierto</vt:lpstr>
      <vt:lpstr>La Métrica de Gobierno Abierto y el estado de Baja California Sur </vt:lpstr>
      <vt:lpstr>Tribunal Superior de Justicia</vt:lpstr>
      <vt:lpstr>Secretaría de Educación Pública </vt:lpstr>
      <vt:lpstr>Secretaría de Turismo, Economía y Sustentabilidad </vt:lpstr>
      <vt:lpstr>Universidad Autónoma de Baja California Sur </vt:lpstr>
      <vt:lpstr>Diapositiva de despedida, gracias y datos  de José Luis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de bienvenida</dc:title>
  <dc:creator>Yolanda López Villarreal</dc:creator>
  <cp:lastModifiedBy>CESAR EDUARDO CANSECO</cp:lastModifiedBy>
  <cp:revision>7</cp:revision>
  <dcterms:created xsi:type="dcterms:W3CDTF">2022-05-18T12:06:01Z</dcterms:created>
  <dcterms:modified xsi:type="dcterms:W3CDTF">2023-03-13T20:19:10Z</dcterms:modified>
</cp:coreProperties>
</file>